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16" r:id="rId3"/>
    <p:sldId id="344" r:id="rId4"/>
    <p:sldId id="331" r:id="rId5"/>
    <p:sldId id="335" r:id="rId6"/>
    <p:sldId id="327" r:id="rId7"/>
    <p:sldId id="279" r:id="rId8"/>
    <p:sldId id="320" r:id="rId9"/>
    <p:sldId id="321" r:id="rId10"/>
    <p:sldId id="322" r:id="rId11"/>
    <p:sldId id="342" r:id="rId12"/>
    <p:sldId id="323" r:id="rId13"/>
    <p:sldId id="324" r:id="rId14"/>
    <p:sldId id="326" r:id="rId15"/>
    <p:sldId id="289" r:id="rId16"/>
    <p:sldId id="32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3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FAEAE-C813-6041-96E9-BFD97412225D}" type="datetimeFigureOut">
              <a:rPr lang="en-US" smtClean="0"/>
              <a:pPr/>
              <a:t>6/13/16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25E0E-E4EE-5340-B61F-B3587749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8270-C922-C740-A555-D1DFE4D2FE17}" type="datetimeFigureOut">
              <a:rPr lang="en-US" smtClean="0"/>
              <a:pPr/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20C7-E2BA-A048-9F9D-74313EAEB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8270-C922-C740-A555-D1DFE4D2FE17}" type="datetimeFigureOut">
              <a:rPr lang="en-US" smtClean="0"/>
              <a:pPr/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20C7-E2BA-A048-9F9D-74313EAEB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8270-C922-C740-A555-D1DFE4D2FE17}" type="datetimeFigureOut">
              <a:rPr lang="en-US" smtClean="0"/>
              <a:pPr/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20C7-E2BA-A048-9F9D-74313EAEB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8270-C922-C740-A555-D1DFE4D2FE17}" type="datetimeFigureOut">
              <a:rPr lang="en-US" smtClean="0"/>
              <a:pPr/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20C7-E2BA-A048-9F9D-74313EAEB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8270-C922-C740-A555-D1DFE4D2FE17}" type="datetimeFigureOut">
              <a:rPr lang="en-US" smtClean="0"/>
              <a:pPr/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20C7-E2BA-A048-9F9D-74313EAEB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8270-C922-C740-A555-D1DFE4D2FE17}" type="datetimeFigureOut">
              <a:rPr lang="en-US" smtClean="0"/>
              <a:pPr/>
              <a:t>6/13/16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20C7-E2BA-A048-9F9D-74313EAEB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8270-C922-C740-A555-D1DFE4D2FE17}" type="datetimeFigureOut">
              <a:rPr lang="en-US" smtClean="0"/>
              <a:pPr/>
              <a:t>6/13/16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20C7-E2BA-A048-9F9D-74313EAEB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8270-C922-C740-A555-D1DFE4D2FE17}" type="datetimeFigureOut">
              <a:rPr lang="en-US" smtClean="0"/>
              <a:pPr/>
              <a:t>6/13/16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20C7-E2BA-A048-9F9D-74313EAEB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8270-C922-C740-A555-D1DFE4D2FE17}" type="datetimeFigureOut">
              <a:rPr lang="en-US" smtClean="0"/>
              <a:pPr/>
              <a:t>6/13/16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20C7-E2BA-A048-9F9D-74313EAEB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8270-C922-C740-A555-D1DFE4D2FE17}" type="datetimeFigureOut">
              <a:rPr lang="en-US" smtClean="0"/>
              <a:pPr/>
              <a:t>6/13/16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20C7-E2BA-A048-9F9D-74313EAEB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8270-C922-C740-A555-D1DFE4D2FE17}" type="datetimeFigureOut">
              <a:rPr lang="en-US" smtClean="0"/>
              <a:pPr/>
              <a:t>6/13/16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20C7-E2BA-A048-9F9D-74313EAEB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8270-C922-C740-A555-D1DFE4D2FE17}" type="datetimeFigureOut">
              <a:rPr lang="en-US" smtClean="0"/>
              <a:pPr/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E20C7-E2BA-A048-9F9D-74313EAEB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ichael.D.McDonald@mac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ichael.D.McDonald@mac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455" y="660400"/>
            <a:ext cx="8555181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/>
                <a:cs typeface="Arial Rounded MT Bold"/>
              </a:rPr>
              <a:t>Distributed Collectively Intelligent</a:t>
            </a:r>
            <a:br>
              <a:rPr lang="en-US" dirty="0" smtClean="0">
                <a:latin typeface="Arial Rounded MT Bold"/>
                <a:cs typeface="Arial Rounded MT Bold"/>
              </a:rPr>
            </a:br>
            <a:r>
              <a:rPr lang="en-US" dirty="0" smtClean="0">
                <a:latin typeface="Arial Rounded MT Bold"/>
                <a:cs typeface="Arial Rounded MT Bold"/>
              </a:rPr>
              <a:t>(DCI) Grid</a:t>
            </a:r>
            <a:r>
              <a:rPr lang="en-US" dirty="0" smtClean="0">
                <a:latin typeface="Arial Rounded MT Bold"/>
                <a:cs typeface="Arial Rounded MT Bold"/>
              </a:rPr>
              <a:t/>
            </a:r>
            <a:br>
              <a:rPr lang="en-US" dirty="0" smtClean="0">
                <a:latin typeface="Arial Rounded MT Bold"/>
                <a:cs typeface="Arial Rounded MT Bold"/>
              </a:rPr>
            </a:br>
            <a:r>
              <a:rPr lang="en-US" dirty="0" smtClean="0">
                <a:latin typeface="Arial Rounded MT Bold"/>
                <a:cs typeface="Arial Rounded MT Bold"/>
              </a:rPr>
              <a:t>To Increase Resilience</a:t>
            </a:r>
            <a:br>
              <a:rPr lang="en-US" dirty="0" smtClean="0">
                <a:latin typeface="Arial Rounded MT Bold"/>
                <a:cs typeface="Arial Rounded MT Bold"/>
              </a:rPr>
            </a:br>
            <a:r>
              <a:rPr lang="en-US" dirty="0" smtClean="0">
                <a:latin typeface="Arial Rounded MT Bold"/>
                <a:cs typeface="Arial Rounded MT Bold"/>
              </a:rPr>
              <a:t>on the </a:t>
            </a:r>
            <a:r>
              <a:rPr lang="en-US" dirty="0" smtClean="0">
                <a:latin typeface="Arial Rounded MT Bold"/>
                <a:cs typeface="Arial Rounded MT Bold"/>
              </a:rPr>
              <a:t>South Fork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6819" y="3134314"/>
            <a:ext cx="7250546" cy="3123322"/>
          </a:xfrm>
        </p:spPr>
        <p:txBody>
          <a:bodyPr>
            <a:normAutofit fontScale="32500" lnSpcReduction="20000"/>
          </a:bodyPr>
          <a:lstStyle/>
          <a:p>
            <a:r>
              <a:rPr lang="en-US" sz="6154" dirty="0" smtClean="0"/>
              <a:t>Knowledge Management &amp; Infrastructures for Attaining</a:t>
            </a:r>
          </a:p>
          <a:p>
            <a:r>
              <a:rPr lang="en-US" sz="6154" dirty="0" smtClean="0"/>
              <a:t>Energy Security, Health, Human Security,</a:t>
            </a:r>
            <a:r>
              <a:rPr lang="en-US" sz="6154" dirty="0" smtClean="0"/>
              <a:t> Prosperity &amp; </a:t>
            </a:r>
            <a:r>
              <a:rPr lang="en-US" sz="6154" dirty="0" smtClean="0"/>
              <a:t>Sustainability</a:t>
            </a:r>
          </a:p>
          <a:p>
            <a:r>
              <a:rPr lang="en-US" sz="6154" dirty="0" smtClean="0"/>
              <a:t>on the East End (South Fork) of Long Island</a:t>
            </a:r>
          </a:p>
          <a:p>
            <a:r>
              <a:rPr lang="en-US" sz="6154" dirty="0" smtClean="0"/>
              <a:t>During the Early to Mid 21</a:t>
            </a:r>
            <a:r>
              <a:rPr lang="en-US" sz="6154" baseline="30000" dirty="0" smtClean="0"/>
              <a:t>st</a:t>
            </a:r>
            <a:r>
              <a:rPr lang="en-US" sz="6154" dirty="0" smtClean="0"/>
              <a:t> Century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Michael.D.McDonald@mac.com</a:t>
            </a:r>
            <a:endParaRPr lang="en-US" dirty="0" smtClean="0"/>
          </a:p>
          <a:p>
            <a:r>
              <a:rPr lang="en-US" dirty="0" smtClean="0"/>
              <a:t>East End Resilience Network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eastend.newyork.resiliencesystem.org</a:t>
            </a:r>
            <a:r>
              <a:rPr lang="en-US" dirty="0" smtClean="0"/>
              <a:t>/</a:t>
            </a:r>
          </a:p>
          <a:p>
            <a:endParaRPr lang="en-US" dirty="0" smtClean="0"/>
          </a:p>
          <a:p>
            <a:r>
              <a:rPr lang="en-US" dirty="0" smtClean="0"/>
              <a:t>East Hampton Energy and Sustainability Committee</a:t>
            </a:r>
          </a:p>
          <a:p>
            <a:r>
              <a:rPr lang="en-US" dirty="0" smtClean="0"/>
              <a:t>June 1,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DCI Grid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1643"/>
            <a:ext cx="8229600" cy="452596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Increases Information Privacy 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Enhances Cyber-security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Incrementally Deployable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Backward Compatible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DCI Grid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7254"/>
            <a:ext cx="8229600" cy="45259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Provides Fail-safe Systems in Emergent Conditions</a:t>
            </a:r>
          </a:p>
          <a:p>
            <a:r>
              <a:rPr lang="en-US" dirty="0" smtClean="0"/>
              <a:t>Leverage Internet of Things Sensing Investment</a:t>
            </a:r>
          </a:p>
          <a:p>
            <a:endParaRPr lang="en-US" dirty="0" smtClean="0"/>
          </a:p>
          <a:p>
            <a:r>
              <a:rPr lang="en-US" dirty="0" smtClean="0"/>
              <a:t>Leverages DOE </a:t>
            </a:r>
            <a:r>
              <a:rPr lang="en-US" dirty="0" err="1" smtClean="0"/>
              <a:t>ARPAe</a:t>
            </a:r>
            <a:r>
              <a:rPr lang="en-US" dirty="0" smtClean="0"/>
              <a:t> Investments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East End Resilience Network</a:t>
            </a:r>
            <a:br>
              <a:rPr lang="en-US" dirty="0" smtClean="0"/>
            </a:br>
            <a:r>
              <a:rPr lang="en-US" dirty="0" smtClean="0"/>
              <a:t>with a DCI Grid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6248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Open Situational Awareness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Over </a:t>
            </a:r>
            <a:r>
              <a:rPr lang="en-US" dirty="0" smtClean="0"/>
              <a:t>All Mission Critical Functions in the South Fork Townships and Hamlets in Real Time</a:t>
            </a:r>
          </a:p>
          <a:p>
            <a:endParaRPr lang="en-US" dirty="0" smtClean="0"/>
          </a:p>
          <a:p>
            <a:r>
              <a:rPr lang="en-US" dirty="0" smtClean="0"/>
              <a:t>Citizens Understand</a:t>
            </a:r>
            <a:r>
              <a:rPr lang="en-US" dirty="0" smtClean="0"/>
              <a:t> Status of Their </a:t>
            </a:r>
            <a:r>
              <a:rPr lang="en-US" dirty="0" smtClean="0"/>
              <a:t>Community’s Mission Critical Functions</a:t>
            </a:r>
          </a:p>
          <a:p>
            <a:pPr lvl="1"/>
            <a:r>
              <a:rPr lang="en-US" dirty="0" smtClean="0"/>
              <a:t>Red Zones (extremely vulnerable)</a:t>
            </a:r>
          </a:p>
          <a:p>
            <a:pPr lvl="1"/>
            <a:r>
              <a:rPr lang="en-US" dirty="0" smtClean="0"/>
              <a:t>Yellow Zones (vulnerable)</a:t>
            </a:r>
          </a:p>
          <a:p>
            <a:pPr lvl="1"/>
            <a:r>
              <a:rPr lang="en-US" dirty="0" smtClean="0"/>
              <a:t>Green Zones (Resilient)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Citizens Play an Expanded </a:t>
            </a:r>
            <a:r>
              <a:rPr lang="en-US" dirty="0" smtClean="0"/>
              <a:t>Role</a:t>
            </a:r>
          </a:p>
          <a:p>
            <a:pPr lvl="1"/>
            <a:r>
              <a:rPr lang="en-US" dirty="0" smtClean="0"/>
              <a:t>Starting with Demand Response</a:t>
            </a:r>
          </a:p>
          <a:p>
            <a:pPr lvl="1"/>
            <a:r>
              <a:rPr lang="en-US" dirty="0" smtClean="0"/>
              <a:t>Extending to Citizen and Community Management of All Local Mission Critical Functions </a:t>
            </a:r>
          </a:p>
          <a:p>
            <a:endParaRPr lang="en-US" dirty="0" smtClean="0"/>
          </a:p>
          <a:p>
            <a:r>
              <a:rPr lang="en-US" dirty="0" smtClean="0"/>
              <a:t>Growth in Green </a:t>
            </a:r>
            <a:r>
              <a:rPr lang="en-US" dirty="0" smtClean="0"/>
              <a:t>Value Chains	</a:t>
            </a:r>
          </a:p>
          <a:p>
            <a:pPr lvl="1"/>
            <a:r>
              <a:rPr lang="en-US" dirty="0" smtClean="0"/>
              <a:t>Improving </a:t>
            </a:r>
            <a:r>
              <a:rPr lang="en-US" dirty="0" smtClean="0"/>
              <a:t>Local Economy</a:t>
            </a:r>
          </a:p>
          <a:p>
            <a:pPr lvl="1"/>
            <a:r>
              <a:rPr lang="en-US" dirty="0" smtClean="0"/>
              <a:t>Improving </a:t>
            </a:r>
            <a:r>
              <a:rPr lang="en-US" dirty="0" smtClean="0"/>
              <a:t>Local </a:t>
            </a:r>
            <a:r>
              <a:rPr lang="en-US" dirty="0" smtClean="0"/>
              <a:t>Employment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Discuss This with the South Fork Communities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6968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Petrochemical Political Economy is Beginning to Collapse</a:t>
            </a:r>
          </a:p>
          <a:p>
            <a:endParaRPr lang="en-US" dirty="0" smtClean="0"/>
          </a:p>
          <a:p>
            <a:r>
              <a:rPr lang="en-US" dirty="0" smtClean="0"/>
              <a:t>New Distributed </a:t>
            </a:r>
            <a:r>
              <a:rPr lang="en-US" dirty="0" err="1" smtClean="0"/>
              <a:t>Renewables</a:t>
            </a:r>
            <a:r>
              <a:rPr lang="en-US" dirty="0" smtClean="0"/>
              <a:t> and </a:t>
            </a:r>
            <a:r>
              <a:rPr lang="en-US" dirty="0" err="1" smtClean="0"/>
              <a:t>Microgrids</a:t>
            </a:r>
            <a:r>
              <a:rPr lang="en-US" dirty="0" smtClean="0"/>
              <a:t> are Growing Rapidly </a:t>
            </a:r>
          </a:p>
          <a:p>
            <a:pPr lvl="1"/>
            <a:r>
              <a:rPr lang="en-US" dirty="0" smtClean="0"/>
              <a:t>Not Controllable Within the Current Centralized Energy Transmission </a:t>
            </a:r>
            <a:r>
              <a:rPr lang="en-US" dirty="0" smtClean="0"/>
              <a:t>System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REV and PSEG </a:t>
            </a:r>
            <a:r>
              <a:rPr lang="en-US" dirty="0" smtClean="0"/>
              <a:t>RFP</a:t>
            </a:r>
            <a:r>
              <a:rPr lang="en-US" dirty="0" smtClean="0"/>
              <a:t> Create </a:t>
            </a:r>
            <a:r>
              <a:rPr lang="en-US" dirty="0" smtClean="0"/>
              <a:t>a Catalyst for Significant Investment in</a:t>
            </a:r>
            <a:r>
              <a:rPr lang="en-US" dirty="0" smtClean="0"/>
              <a:t> South </a:t>
            </a:r>
            <a:r>
              <a:rPr lang="en-US" dirty="0" smtClean="0"/>
              <a:t>Fork DCI Grid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Collective Intelligence Growing In</a:t>
            </a:r>
            <a:r>
              <a:rPr lang="en-US" dirty="0" smtClean="0"/>
              <a:t> Resilience </a:t>
            </a:r>
            <a:r>
              <a:rPr lang="en-US" dirty="0" smtClean="0"/>
              <a:t>Systems with Significant Benefits</a:t>
            </a:r>
          </a:p>
          <a:p>
            <a:endParaRPr lang="en-US" dirty="0" smtClean="0"/>
          </a:p>
          <a:p>
            <a:r>
              <a:rPr lang="en-US" dirty="0" smtClean="0"/>
              <a:t>East </a:t>
            </a:r>
            <a:r>
              <a:rPr lang="en-US" dirty="0" smtClean="0"/>
              <a:t>End is in a Desirable Position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to </a:t>
            </a:r>
            <a:r>
              <a:rPr lang="en-US" dirty="0" smtClean="0"/>
              <a:t>Become a DCI Grid Test Bed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with Substantial </a:t>
            </a:r>
            <a:r>
              <a:rPr lang="en-US" dirty="0" smtClean="0"/>
              <a:t>Local Economic and Employment Advantages</a:t>
            </a:r>
          </a:p>
          <a:p>
            <a:endParaRPr lang="en-US" dirty="0" smtClean="0"/>
          </a:p>
          <a:p>
            <a:r>
              <a:rPr lang="en-US" dirty="0" smtClean="0"/>
              <a:t>DOE</a:t>
            </a:r>
            <a:r>
              <a:rPr lang="en-US" dirty="0" smtClean="0"/>
              <a:t> and Private Sector Resources </a:t>
            </a:r>
            <a:r>
              <a:rPr lang="en-US" dirty="0" smtClean="0"/>
              <a:t>Becoming Available for </a:t>
            </a:r>
            <a:r>
              <a:rPr lang="en-US" dirty="0" err="1" smtClean="0"/>
              <a:t>Testbeds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Steps in the South Fork</a:t>
            </a:r>
            <a:br>
              <a:rPr lang="en-US" dirty="0" smtClean="0"/>
            </a:br>
            <a:r>
              <a:rPr lang="en-US" dirty="0" smtClean="0"/>
              <a:t>DCI Grid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4576"/>
            <a:ext cx="8229600" cy="44117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Identify </a:t>
            </a:r>
            <a:r>
              <a:rPr lang="en-US" sz="2400" dirty="0" smtClean="0"/>
              <a:t>Gaps and Solution Sets for the East End Energy Grid </a:t>
            </a:r>
          </a:p>
          <a:p>
            <a:pPr lvl="1"/>
            <a:r>
              <a:rPr lang="en-US" sz="2000" dirty="0" smtClean="0"/>
              <a:t>Anticipatory Capacity through Serious Game Exercises</a:t>
            </a:r>
          </a:p>
          <a:p>
            <a:pPr lvl="1">
              <a:spcAft>
                <a:spcPts val="2400"/>
              </a:spcAft>
            </a:pPr>
            <a:r>
              <a:rPr lang="en-US" sz="2000" dirty="0" smtClean="0"/>
              <a:t>Community Designed, Community Led DCI Grid Plans For All Interested East End </a:t>
            </a:r>
            <a:r>
              <a:rPr lang="en-US" sz="2000" dirty="0" smtClean="0"/>
              <a:t>Townships</a:t>
            </a:r>
            <a:r>
              <a:rPr lang="en-US" sz="2000" dirty="0" smtClean="0"/>
              <a:t>, </a:t>
            </a:r>
            <a:r>
              <a:rPr lang="en-US" sz="2000" dirty="0" smtClean="0"/>
              <a:t>Hamlets, and Households</a:t>
            </a:r>
          </a:p>
          <a:p>
            <a:r>
              <a:rPr lang="en-US" sz="2400" dirty="0" smtClean="0"/>
              <a:t>Simultaneously Build </a:t>
            </a:r>
            <a:r>
              <a:rPr lang="en-US" sz="2400" dirty="0" smtClean="0"/>
              <a:t>a </a:t>
            </a:r>
            <a:r>
              <a:rPr lang="en-US" sz="2400" dirty="0" smtClean="0"/>
              <a:t>South Fork Energy Grid Simulation</a:t>
            </a:r>
            <a:r>
              <a:rPr lang="en-US" sz="2400" dirty="0" smtClean="0"/>
              <a:t> </a:t>
            </a:r>
          </a:p>
          <a:p>
            <a:pPr lvl="1">
              <a:spcAft>
                <a:spcPts val="2400"/>
              </a:spcAft>
            </a:pPr>
            <a:r>
              <a:rPr lang="en-US" sz="2000" dirty="0" smtClean="0"/>
              <a:t>with </a:t>
            </a:r>
            <a:r>
              <a:rPr lang="en-US" sz="2000" dirty="0" smtClean="0"/>
              <a:t>Injects into the Community-based Serious Game Exercises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Develop </a:t>
            </a:r>
            <a:r>
              <a:rPr lang="en-US" sz="2400" dirty="0" smtClean="0"/>
              <a:t>a DCI Grid Platform Integrating All </a:t>
            </a:r>
            <a:r>
              <a:rPr lang="en-US" sz="2400" dirty="0" err="1" smtClean="0"/>
              <a:t>Renewables</a:t>
            </a:r>
            <a:r>
              <a:rPr lang="en-US" sz="2400" dirty="0" smtClean="0"/>
              <a:t> and </a:t>
            </a:r>
            <a:r>
              <a:rPr lang="en-US" sz="2400" dirty="0" err="1" smtClean="0"/>
              <a:t>Microgrid</a:t>
            </a:r>
            <a:r>
              <a:rPr lang="en-US" sz="2400" dirty="0" smtClean="0"/>
              <a:t> Projects Under Citizen and Community Control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East End</a:t>
            </a:r>
            <a:br>
              <a:rPr lang="en-US" dirty="0" smtClean="0"/>
            </a:br>
            <a:r>
              <a:rPr lang="en-US" dirty="0" smtClean="0"/>
              <a:t>Green</a:t>
            </a:r>
            <a:r>
              <a:rPr lang="en-US" dirty="0"/>
              <a:t> </a:t>
            </a:r>
            <a:r>
              <a:rPr lang="en-US" dirty="0" smtClean="0"/>
              <a:t>Energy Resilience Initiative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63" y="1951182"/>
            <a:ext cx="8924637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Phase I 	</a:t>
            </a:r>
            <a:r>
              <a:rPr lang="en-US" dirty="0" smtClean="0"/>
              <a:t>Introduce </a:t>
            </a:r>
            <a:r>
              <a:rPr lang="en-US" dirty="0" smtClean="0"/>
              <a:t>100%</a:t>
            </a:r>
            <a:r>
              <a:rPr lang="en-US" dirty="0" smtClean="0"/>
              <a:t> Net Renewable Energy Policies</a:t>
            </a:r>
          </a:p>
          <a:p>
            <a:pPr lvl="1"/>
            <a:r>
              <a:rPr lang="en-US" dirty="0" smtClean="0"/>
              <a:t>Community-determined Gaps and Requirements</a:t>
            </a:r>
          </a:p>
          <a:p>
            <a:pPr lvl="1"/>
            <a:r>
              <a:rPr lang="en-US" dirty="0" smtClean="0"/>
              <a:t>Simulation of Scenarios for Emerging Internet of Energy Options and Consequences of Different Scenarios</a:t>
            </a:r>
          </a:p>
          <a:p>
            <a:pPr lvl="1">
              <a:spcAft>
                <a:spcPts val="1800"/>
              </a:spcAft>
            </a:pPr>
            <a:r>
              <a:rPr lang="en-US" dirty="0" err="1" smtClean="0"/>
              <a:t>Testbed</a:t>
            </a:r>
            <a:r>
              <a:rPr lang="en-US" dirty="0" smtClean="0"/>
              <a:t> Attracting Investment, Innovation &amp; Employment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Phase </a:t>
            </a:r>
            <a:r>
              <a:rPr lang="en-US" dirty="0" smtClean="0"/>
              <a:t>II</a:t>
            </a:r>
            <a:r>
              <a:rPr lang="en-US" dirty="0" smtClean="0"/>
              <a:t>	Scale Up Solar</a:t>
            </a:r>
            <a:r>
              <a:rPr lang="en-US" dirty="0" smtClean="0"/>
              <a:t>, Wind,</a:t>
            </a:r>
            <a:r>
              <a:rPr lang="en-US" dirty="0" smtClean="0"/>
              <a:t> </a:t>
            </a:r>
            <a:r>
              <a:rPr lang="en-US" dirty="0" smtClean="0"/>
              <a:t>&amp;</a:t>
            </a:r>
            <a:r>
              <a:rPr lang="en-US" dirty="0" smtClean="0"/>
              <a:t> </a:t>
            </a:r>
            <a:r>
              <a:rPr lang="en-US" dirty="0" err="1" smtClean="0"/>
              <a:t>Microgrid</a:t>
            </a:r>
            <a:r>
              <a:rPr lang="en-US" dirty="0" smtClean="0"/>
              <a:t> </a:t>
            </a:r>
            <a:r>
              <a:rPr lang="en-US" dirty="0" smtClean="0"/>
              <a:t>Installations 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Phase III</a:t>
            </a:r>
            <a:r>
              <a:rPr lang="en-US" dirty="0" smtClean="0"/>
              <a:t>	Distributed Controllers and Mesh </a:t>
            </a:r>
            <a:r>
              <a:rPr lang="en-US" dirty="0" smtClean="0"/>
              <a:t>Network </a:t>
            </a:r>
            <a:r>
              <a:rPr lang="en-US" dirty="0" smtClean="0"/>
              <a:t>Installations for South Fork </a:t>
            </a:r>
            <a:r>
              <a:rPr lang="en-US" dirty="0" err="1" smtClean="0"/>
              <a:t>Prosumer</a:t>
            </a:r>
            <a:r>
              <a:rPr lang="en-US" dirty="0" smtClean="0"/>
              <a:t> Networks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Phase IV	Distributed Collectively Intelligent Grids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455" y="1083360"/>
            <a:ext cx="8555181" cy="1470025"/>
          </a:xfrm>
        </p:spPr>
        <p:txBody>
          <a:bodyPr>
            <a:normAutofit fontScale="90000"/>
          </a:bodyPr>
          <a:lstStyle/>
          <a:p>
            <a:pPr>
              <a:spcAft>
                <a:spcPts val="2400"/>
              </a:spcAft>
            </a:pPr>
            <a:r>
              <a:rPr lang="en-US" dirty="0" smtClean="0">
                <a:latin typeface="Arial Rounded MT Bold"/>
                <a:cs typeface="Arial Rounded MT Bold"/>
              </a:rPr>
              <a:t>Distributed Collectively Intelligent</a:t>
            </a:r>
            <a:br>
              <a:rPr lang="en-US" dirty="0" smtClean="0">
                <a:latin typeface="Arial Rounded MT Bold"/>
                <a:cs typeface="Arial Rounded MT Bold"/>
              </a:rPr>
            </a:br>
            <a:r>
              <a:rPr lang="en-US" dirty="0" smtClean="0">
                <a:latin typeface="Arial Rounded MT Bold"/>
                <a:cs typeface="Arial Rounded MT Bold"/>
              </a:rPr>
              <a:t>(DCI) Grid</a:t>
            </a:r>
            <a:br>
              <a:rPr lang="en-US" dirty="0" smtClean="0">
                <a:latin typeface="Arial Rounded MT Bold"/>
                <a:cs typeface="Arial Rounded MT Bold"/>
              </a:rPr>
            </a:br>
            <a:r>
              <a:rPr lang="en-US" dirty="0" smtClean="0">
                <a:latin typeface="Arial Rounded MT Bold"/>
                <a:cs typeface="Arial Rounded MT Bold"/>
              </a:rPr>
              <a:t>To Increase Resilience</a:t>
            </a:r>
            <a:br>
              <a:rPr lang="en-US" dirty="0" smtClean="0">
                <a:latin typeface="Arial Rounded MT Bold"/>
                <a:cs typeface="Arial Rounded MT Bold"/>
              </a:rPr>
            </a:br>
            <a:r>
              <a:rPr lang="en-US" dirty="0" smtClean="0">
                <a:latin typeface="Arial Rounded MT Bold"/>
                <a:cs typeface="Arial Rounded MT Bold"/>
              </a:rPr>
              <a:t>on the South Fork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134314"/>
            <a:ext cx="6733309" cy="3123322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Michael.D.McDonald@mac.com</a:t>
            </a:r>
            <a:endParaRPr lang="en-US" dirty="0" smtClean="0"/>
          </a:p>
          <a:p>
            <a:r>
              <a:rPr lang="en-US" dirty="0" smtClean="0"/>
              <a:t>East End Resilience Network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eastend.newyork.resiliencesystem.org</a:t>
            </a:r>
            <a:r>
              <a:rPr lang="en-US" dirty="0" smtClean="0"/>
              <a:t>/</a:t>
            </a:r>
          </a:p>
          <a:p>
            <a:endParaRPr lang="en-US" dirty="0" smtClean="0"/>
          </a:p>
          <a:p>
            <a:r>
              <a:rPr lang="en-US" dirty="0" smtClean="0"/>
              <a:t>South Fork Clean Energy Forum</a:t>
            </a:r>
          </a:p>
          <a:p>
            <a:r>
              <a:rPr lang="en-US" dirty="0" smtClean="0"/>
              <a:t>June </a:t>
            </a:r>
            <a:r>
              <a:rPr lang="en-US" dirty="0" smtClean="0"/>
              <a:t>15, </a:t>
            </a:r>
            <a:r>
              <a:rPr lang="en-US" dirty="0" smtClean="0"/>
              <a:t>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202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Achieving Energy Security, Health, Human Security and Sustainability on the South Fork in Uncertain Times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27" y="1348195"/>
            <a:ext cx="7086101" cy="5509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Preparing the East End</a:t>
            </a:r>
            <a:br>
              <a:rPr lang="en-US" dirty="0" smtClean="0"/>
            </a:br>
            <a:r>
              <a:rPr lang="en-US" dirty="0" smtClean="0"/>
              <a:t>for Resilience</a:t>
            </a:r>
            <a:br>
              <a:rPr lang="en-US" dirty="0" smtClean="0"/>
            </a:br>
            <a:r>
              <a:rPr lang="en-US" dirty="0" smtClean="0"/>
              <a:t>in the 2020 to 2030 Timeframes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Superstorm</a:t>
            </a:r>
            <a:r>
              <a:rPr lang="en-US" dirty="0" smtClean="0"/>
              <a:t> Sandy (e.g., the </a:t>
            </a:r>
            <a:r>
              <a:rPr lang="en-US" dirty="0" err="1" smtClean="0"/>
              <a:t>Rockaways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Massive Failures in</a:t>
            </a:r>
            <a:r>
              <a:rPr lang="en-US" dirty="0" smtClean="0"/>
              <a:t> Central Infrastructures</a:t>
            </a:r>
          </a:p>
          <a:p>
            <a:pPr lvl="1"/>
            <a:r>
              <a:rPr lang="en-US" dirty="0" smtClean="0"/>
              <a:t>Electrical &amp; Gas Failures Burned Down Neighborhoods</a:t>
            </a:r>
          </a:p>
          <a:p>
            <a:pPr lvl="1"/>
            <a:r>
              <a:rPr lang="en-US" dirty="0" smtClean="0"/>
              <a:t>No Food, No Light, No Water, No Sanitation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Millions of NY Customers’ Energy Services Compromised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Climate Change, Larger and More Frequent Storms, Collapsing </a:t>
            </a:r>
            <a:r>
              <a:rPr lang="en-US" dirty="0" smtClean="0"/>
              <a:t>Petrochemical Political </a:t>
            </a:r>
            <a:r>
              <a:rPr lang="en-US" dirty="0" smtClean="0"/>
              <a:t>Economy</a:t>
            </a:r>
          </a:p>
          <a:p>
            <a:r>
              <a:rPr lang="en-US" dirty="0" smtClean="0"/>
              <a:t>A</a:t>
            </a:r>
            <a:r>
              <a:rPr lang="en-US" dirty="0" smtClean="0"/>
              <a:t> Decentralized Internet of Renewable Energy is Now Essential and Feasible At Less Cost with Better Service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23222"/>
            <a:ext cx="7689612" cy="528795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5938"/>
            <a:ext cx="8229600" cy="1143000"/>
          </a:xfrm>
        </p:spPr>
        <p:txBody>
          <a:bodyPr/>
          <a:lstStyle/>
          <a:p>
            <a:r>
              <a:rPr lang="en-US" dirty="0" smtClean="0"/>
              <a:t>Emerging Grid is Highly Complex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7765"/>
            <a:ext cx="9144000" cy="6885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888"/>
            <a:ext cx="9144000" cy="54681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Distributed Collectively Intelligent Grid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Distributed Collectively Intelligent</a:t>
            </a:r>
            <a:br>
              <a:rPr lang="en-US" sz="3600" dirty="0" smtClean="0"/>
            </a:br>
            <a:r>
              <a:rPr lang="en-US" sz="3600" dirty="0" smtClean="0"/>
              <a:t>(DCI) Grid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Distributed</a:t>
            </a:r>
            <a:r>
              <a:rPr lang="en-US" dirty="0" smtClean="0"/>
              <a:t>:  Not Dependent on the Centralized Hierarchical Grid, More Secure, </a:t>
            </a:r>
            <a:r>
              <a:rPr lang="en-US" dirty="0" err="1" smtClean="0"/>
              <a:t>Islandable</a:t>
            </a:r>
            <a:r>
              <a:rPr lang="en-US" dirty="0" smtClean="0"/>
              <a:t>, Less Costly, Better for Building Local Value Chains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Collectively Intelligent</a:t>
            </a:r>
            <a:r>
              <a:rPr lang="en-US" dirty="0" smtClean="0"/>
              <a:t>: Open Situational Awareness, Big Data, Graph Databases, Neural</a:t>
            </a:r>
            <a:r>
              <a:rPr lang="en-US" dirty="0" smtClean="0"/>
              <a:t> Net Structures</a:t>
            </a:r>
            <a:r>
              <a:rPr lang="en-US" dirty="0" smtClean="0"/>
              <a:t>, Architected as Complex Adaptive Systems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Grid</a:t>
            </a:r>
            <a:r>
              <a:rPr lang="en-US" dirty="0" smtClean="0"/>
              <a:t>: </a:t>
            </a:r>
            <a:r>
              <a:rPr lang="en-US" dirty="0" err="1" smtClean="0"/>
              <a:t>Nanogrids</a:t>
            </a:r>
            <a:r>
              <a:rPr lang="en-US" dirty="0" smtClean="0"/>
              <a:t>, </a:t>
            </a:r>
            <a:r>
              <a:rPr lang="en-US" dirty="0" err="1" smtClean="0"/>
              <a:t>Microgrids</a:t>
            </a:r>
            <a:r>
              <a:rPr lang="en-US" dirty="0" smtClean="0"/>
              <a:t>, Peer to Peer Connectivity, </a:t>
            </a:r>
            <a:r>
              <a:rPr lang="en-US" dirty="0" smtClean="0"/>
              <a:t>Linking </a:t>
            </a:r>
            <a:r>
              <a:rPr lang="en-US" dirty="0" smtClean="0"/>
              <a:t>Thru </a:t>
            </a:r>
            <a:r>
              <a:rPr lang="en-US" dirty="0" err="1" smtClean="0"/>
              <a:t>Prosumer</a:t>
            </a:r>
            <a:r>
              <a:rPr lang="en-US" dirty="0" smtClean="0"/>
              <a:t> Networks</a:t>
            </a:r>
          </a:p>
          <a:p>
            <a:r>
              <a:rPr lang="en-US" b="1" dirty="0" smtClean="0"/>
              <a:t>Other Key Attributes</a:t>
            </a:r>
            <a:r>
              <a:rPr lang="en-US" dirty="0" smtClean="0"/>
              <a:t>: 100% Net Renewable Energy, Mesh Networks, Enhanced Battery Storage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DCI Grid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191" y="1939989"/>
            <a:ext cx="8624176" cy="452596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Eliminates Single Points of Failure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Scalable to Large Number of Control Points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Leverages Massive Scale-up of Mesh Network </a:t>
            </a:r>
            <a:r>
              <a:rPr lang="en-US" dirty="0" smtClean="0"/>
              <a:t>Communication and Computation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DCI Grid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9989"/>
            <a:ext cx="8229600" cy="45259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Integrates Distributed </a:t>
            </a:r>
            <a:r>
              <a:rPr lang="en-US" dirty="0" err="1" smtClean="0"/>
              <a:t>Renewables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Leverages Distributed Collective Intelligence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Empowers</a:t>
            </a:r>
            <a:r>
              <a:rPr lang="en-US" dirty="0" smtClean="0"/>
              <a:t> and Incentivizes </a:t>
            </a:r>
            <a:r>
              <a:rPr lang="en-US" dirty="0" err="1" smtClean="0"/>
              <a:t>Prosumers</a:t>
            </a:r>
            <a:endParaRPr lang="en-US" dirty="0" smtClean="0"/>
          </a:p>
          <a:p>
            <a:r>
              <a:rPr lang="en-US" dirty="0" smtClean="0"/>
              <a:t>Enables Rapid Expansion of Sustainable Resilience Networks and Resilience Capacity Zones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42768</TotalTime>
  <Words>727</Words>
  <Application>Microsoft Macintosh PowerPoint</Application>
  <PresentationFormat>On-screen Show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Distributed Collectively Intelligent (DCI) Grid To Increase Resilience on the South Fork</vt:lpstr>
      <vt:lpstr>Achieving Energy Security, Health, Human Security and Sustainability on the South Fork in Uncertain Times</vt:lpstr>
      <vt:lpstr>Preparing the East End for Resilience in the 2020 to 2030 Timeframes</vt:lpstr>
      <vt:lpstr>Emerging Grid is Highly Complex</vt:lpstr>
      <vt:lpstr>Slide 5</vt:lpstr>
      <vt:lpstr>Distributed Collectively Intelligent Grid</vt:lpstr>
      <vt:lpstr>Distributed Collectively Intelligent (DCI) Grid</vt:lpstr>
      <vt:lpstr>DCI Grid Benefits</vt:lpstr>
      <vt:lpstr>DCI Grid Benefits</vt:lpstr>
      <vt:lpstr>DCI Grid Benefits</vt:lpstr>
      <vt:lpstr>DCI Grid Benefits</vt:lpstr>
      <vt:lpstr>East End Resilience Network with a DCI Grid </vt:lpstr>
      <vt:lpstr>Why Discuss This with the South Fork Communities Now?</vt:lpstr>
      <vt:lpstr>Next Steps in the South Fork DCI Grid Development</vt:lpstr>
      <vt:lpstr>East End Green Energy Resilience Initiative </vt:lpstr>
      <vt:lpstr>Distributed Collectively Intelligent (DCI) Grid To Increase Resilience on the South Fork</vt:lpstr>
    </vt:vector>
  </TitlesOfParts>
  <Company>Global Health Initiatives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Collectively Intelligent GRIDs</dc:title>
  <dc:creator>Mike McDonald</dc:creator>
  <cp:lastModifiedBy>Mike McDonald</cp:lastModifiedBy>
  <cp:revision>26</cp:revision>
  <dcterms:created xsi:type="dcterms:W3CDTF">2016-06-13T20:22:28Z</dcterms:created>
  <dcterms:modified xsi:type="dcterms:W3CDTF">2016-06-14T13:54:53Z</dcterms:modified>
</cp:coreProperties>
</file>